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8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3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8" r:id="rId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2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8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9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590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7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6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5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9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B369-E79F-4A88-874C-F3EB48A3F3CB}" type="datetimeFigureOut">
              <a:rPr lang="ko-KR" altLang="en-US" smtClean="0"/>
              <a:t>2016-01-12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A0926-3C7D-4716-BCC7-FB632A274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9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03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ko-KR" dirty="0" err="1" smtClean="0"/>
              <a:t>트렌드</a:t>
            </a:r>
            <a:r>
              <a:rPr lang="ko-KR" altLang="ko-KR" dirty="0" smtClean="0"/>
              <a:t> 분석하기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김현서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11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27610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ko-KR" altLang="ko-KR" b="1" dirty="0"/>
              <a:t>계절변동비 적용 방법 </a:t>
            </a:r>
            <a:r>
              <a:rPr lang="ko-KR" altLang="ko-KR" b="1" dirty="0" smtClean="0"/>
              <a:t>예시</a:t>
            </a:r>
            <a:endParaRPr lang="en-US" altLang="ko-KR" b="1" dirty="0"/>
          </a:p>
          <a:p>
            <a:pPr marL="685800" lvl="2">
              <a:spcBef>
                <a:spcPts val="1000"/>
              </a:spcBef>
            </a:pPr>
            <a:endParaRPr lang="en-US" altLang="ko-KR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869140" y="2361355"/>
            <a:ext cx="5405719" cy="48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12</a:t>
            </a:r>
            <a:r>
              <a:rPr lang="ko-KR" altLang="ko-KR" smtClean="0"/>
              <a:t>개월 마다 연도별 월 평균 매출을 구해 합산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11084" y="5770072"/>
            <a:ext cx="6521825" cy="48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lvl="2">
              <a:spcBef>
                <a:spcPts val="1000"/>
              </a:spcBef>
            </a:pPr>
            <a:r>
              <a:rPr lang="ko-KR" altLang="ko-KR" dirty="0" smtClean="0"/>
              <a:t>추세 </a:t>
            </a:r>
            <a:r>
              <a:rPr lang="ko-KR" altLang="ko-KR" dirty="0" err="1" smtClean="0"/>
              <a:t>예측값에</a:t>
            </a:r>
            <a:r>
              <a:rPr lang="ko-KR" altLang="ko-KR" dirty="0" smtClean="0"/>
              <a:t> 계절</a:t>
            </a:r>
            <a:r>
              <a:rPr lang="ko-KR" altLang="en-US" dirty="0" smtClean="0"/>
              <a:t>변동비</a:t>
            </a:r>
            <a:r>
              <a:rPr lang="ko-KR" altLang="ko-KR" dirty="0" smtClean="0"/>
              <a:t>를 </a:t>
            </a:r>
            <a:r>
              <a:rPr lang="ko-KR" altLang="en-US" dirty="0" smtClean="0"/>
              <a:t>곱</a:t>
            </a:r>
            <a:r>
              <a:rPr lang="ko-KR" altLang="ko-KR" dirty="0" smtClean="0"/>
              <a:t>하여 </a:t>
            </a:r>
            <a:r>
              <a:rPr lang="ko-KR" altLang="ko-KR" b="1" dirty="0" smtClean="0">
                <a:solidFill>
                  <a:srgbClr val="0070C0"/>
                </a:solidFill>
              </a:rPr>
              <a:t>최종 </a:t>
            </a:r>
            <a:r>
              <a:rPr lang="ko-KR" altLang="ko-KR" b="1" dirty="0" err="1" smtClean="0">
                <a:solidFill>
                  <a:srgbClr val="0070C0"/>
                </a:solidFill>
              </a:rPr>
              <a:t>예측값</a:t>
            </a:r>
            <a:r>
              <a:rPr lang="ko-KR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ko-KR" dirty="0" smtClean="0"/>
              <a:t>산출</a:t>
            </a:r>
            <a:endParaRPr lang="ko-KR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106268" y="4935419"/>
            <a:ext cx="2931459" cy="48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dirty="0" smtClean="0"/>
              <a:t>추세 </a:t>
            </a:r>
            <a:r>
              <a:rPr lang="ko-KR" altLang="ko-KR" dirty="0" err="1" smtClean="0"/>
              <a:t>예측값</a:t>
            </a:r>
            <a:r>
              <a:rPr lang="ko-KR" altLang="ko-KR" dirty="0" smtClean="0"/>
              <a:t> 산출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87704" y="4100766"/>
            <a:ext cx="4168589" cy="48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smtClean="0"/>
              <a:t>계절변동 제거한 자료로 추세 분석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71599" y="3223066"/>
            <a:ext cx="6400800" cy="484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ko-KR" dirty="0" smtClean="0"/>
              <a:t>연도별 월 평균을 연도별 월 평균 매출 합산으로 나눔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4250" y="28616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64250" y="3750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64248" y="4579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4248" y="54180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75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Step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02.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월별 매출을 피벗 차트로 작성하기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7" y="1778773"/>
            <a:ext cx="8620685" cy="44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9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59" y="1573306"/>
            <a:ext cx="8747282" cy="398843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02. </a:t>
            </a:r>
            <a:r>
              <a:rPr lang="ko-KR" altLang="en-US" sz="3200" dirty="0" smtClean="0"/>
              <a:t>월별 매출을 피벗 차트로 작성하기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6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02. </a:t>
            </a:r>
            <a:r>
              <a:rPr lang="ko-KR" altLang="en-US" sz="3200" dirty="0" smtClean="0"/>
              <a:t>월별 매출을 피벗 차트로 작성하기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26078" y="1812178"/>
            <a:ext cx="8917922" cy="44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02. </a:t>
            </a:r>
            <a:r>
              <a:rPr lang="ko-KR" altLang="en-US" sz="3200" dirty="0" smtClean="0"/>
              <a:t>월별 매출을 피벗 차트로 작성하기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59531" y="1958873"/>
            <a:ext cx="9084469" cy="421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Step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03.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계절변동비 구하기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869507"/>
            <a:ext cx="9058275" cy="4107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376" y="3065929"/>
            <a:ext cx="837089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Ctrl + c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64976" y="3818965"/>
            <a:ext cx="1761565" cy="21579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6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480"/>
            <a:ext cx="9224963" cy="4126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953" y="2860043"/>
            <a:ext cx="84350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Ctrl + 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82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845"/>
            <a:ext cx="9186303" cy="2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4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1" y="1596558"/>
            <a:ext cx="8939257" cy="40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294"/>
            <a:ext cx="9188544" cy="42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b="1" dirty="0" err="1"/>
              <a:t>트렌드</a:t>
            </a:r>
            <a:r>
              <a:rPr lang="ko-KR" altLang="ko-KR" b="1" dirty="0"/>
              <a:t> 분석</a:t>
            </a:r>
            <a:r>
              <a:rPr lang="en-US" altLang="ko-KR" dirty="0"/>
              <a:t>: </a:t>
            </a:r>
            <a:r>
              <a:rPr lang="ko-KR" altLang="ko-KR" dirty="0"/>
              <a:t>연</a:t>
            </a:r>
            <a:r>
              <a:rPr lang="en-US" altLang="ko-KR" dirty="0"/>
              <a:t>, </a:t>
            </a:r>
            <a:r>
              <a:rPr lang="ko-KR" altLang="ko-KR" dirty="0"/>
              <a:t>월</a:t>
            </a:r>
            <a:r>
              <a:rPr lang="en-US" altLang="ko-KR" dirty="0"/>
              <a:t>, </a:t>
            </a:r>
            <a:r>
              <a:rPr lang="ko-KR" altLang="ko-KR" dirty="0"/>
              <a:t>일 등의 </a:t>
            </a:r>
            <a:r>
              <a:rPr lang="ko-KR" altLang="ko-KR" dirty="0" err="1"/>
              <a:t>시계열</a:t>
            </a:r>
            <a:r>
              <a:rPr lang="ko-KR" altLang="ko-KR" dirty="0"/>
              <a:t> 데이터를 이용해 데이터의 전반적인 경향을 파악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응용 </a:t>
            </a:r>
            <a:r>
              <a:rPr lang="ko-KR" altLang="ko-KR" dirty="0" smtClean="0"/>
              <a:t>사례</a:t>
            </a:r>
            <a:r>
              <a:rPr lang="en-US" altLang="ko-KR" dirty="0"/>
              <a:t>: </a:t>
            </a:r>
            <a:r>
              <a:rPr lang="ko-KR" altLang="ko-KR" dirty="0"/>
              <a:t>월 매출을 </a:t>
            </a:r>
            <a:r>
              <a:rPr lang="ko-KR" altLang="ko-KR" dirty="0" err="1"/>
              <a:t>트렌드</a:t>
            </a:r>
            <a:r>
              <a:rPr lang="ko-KR" altLang="ko-KR" dirty="0"/>
              <a:t> 분석하여 경향을 파악한 후 상황에 맞게 대처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9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6" y="1922929"/>
            <a:ext cx="8958148" cy="41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690689"/>
            <a:ext cx="9029700" cy="40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47" y="1371599"/>
            <a:ext cx="9184447" cy="51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16821" y="1614199"/>
            <a:ext cx="9027179" cy="40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9446" y="1541371"/>
            <a:ext cx="9203146" cy="43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8100" y="1556275"/>
            <a:ext cx="9067800" cy="43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934"/>
            <a:ext cx="9144000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1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03. </a:t>
            </a:r>
            <a:r>
              <a:rPr lang="ko-KR" altLang="en-US" sz="3200" dirty="0" smtClean="0"/>
              <a:t>계절변동비 구하기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690689"/>
            <a:ext cx="9053513" cy="40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Step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04.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계절변동까지 고려하여 데이터 분석하기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529"/>
            <a:ext cx="9144000" cy="2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7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04. </a:t>
            </a:r>
            <a:r>
              <a:rPr lang="ko-KR" altLang="en-US" sz="2800" dirty="0" smtClean="0"/>
              <a:t>계절변동까지 고려하여 데이터 분석하기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563363" y="1317606"/>
            <a:ext cx="8349560" cy="4566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306724"/>
            <a:ext cx="8095706" cy="35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Step 01. </a:t>
            </a:r>
            <a:r>
              <a:rPr lang="ko-KR" altLang="ko-KR" dirty="0" err="1">
                <a:solidFill>
                  <a:srgbClr val="0070C0"/>
                </a:solidFill>
              </a:rPr>
              <a:t>트렌드</a:t>
            </a:r>
            <a:r>
              <a:rPr lang="ko-KR" altLang="ko-KR" dirty="0">
                <a:solidFill>
                  <a:srgbClr val="0070C0"/>
                </a:solidFill>
              </a:rPr>
              <a:t> 분석 </a:t>
            </a:r>
            <a:r>
              <a:rPr lang="ko-KR" altLang="ko-KR" dirty="0" smtClean="0">
                <a:solidFill>
                  <a:srgbClr val="0070C0"/>
                </a:solidFill>
              </a:rPr>
              <a:t>기능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95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ko-KR" sz="2400" b="1" dirty="0" err="1" smtClean="0"/>
              <a:t>시계열</a:t>
            </a:r>
            <a:r>
              <a:rPr lang="ko-KR" altLang="ko-KR" sz="2400" b="1" dirty="0" smtClean="0"/>
              <a:t> </a:t>
            </a:r>
            <a:r>
              <a:rPr lang="ko-KR" altLang="ko-KR" sz="2400" b="1" dirty="0"/>
              <a:t>데이터의 특수 변동요소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3305"/>
              </p:ext>
            </p:extLst>
          </p:nvPr>
        </p:nvGraphicFramePr>
        <p:xfrm>
          <a:off x="739585" y="2432423"/>
          <a:ext cx="7597590" cy="299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8795"/>
                <a:gridCol w="3798795"/>
              </a:tblGrid>
              <a:tr h="464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체계적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비체계적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218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2000" b="1" dirty="0" smtClean="0"/>
                        <a:t>추세변동</a:t>
                      </a:r>
                      <a:r>
                        <a:rPr lang="en-US" altLang="ko-KR" sz="2000" dirty="0" smtClean="0"/>
                        <a:t>: </a:t>
                      </a:r>
                      <a:r>
                        <a:rPr lang="ko-KR" altLang="ko-KR" sz="2000" dirty="0" smtClean="0"/>
                        <a:t>체계적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ko-KR" sz="2000" dirty="0" smtClean="0"/>
                        <a:t>전반적으로 나타나는 장기적인 경향성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2000" b="1" dirty="0" smtClean="0"/>
                        <a:t>계절변동</a:t>
                      </a:r>
                      <a:r>
                        <a:rPr lang="en-US" altLang="ko-KR" sz="2000" dirty="0" smtClean="0"/>
                        <a:t>: </a:t>
                      </a:r>
                      <a:r>
                        <a:rPr lang="ko-KR" altLang="ko-KR" sz="2000" dirty="0" smtClean="0"/>
                        <a:t>체계적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ko-KR" sz="2000" dirty="0" smtClean="0"/>
                        <a:t>주기가 </a:t>
                      </a:r>
                      <a:r>
                        <a:rPr lang="en-US" altLang="ko-KR" sz="2000" dirty="0" smtClean="0"/>
                        <a:t>1</a:t>
                      </a:r>
                      <a:r>
                        <a:rPr lang="ko-KR" altLang="ko-KR" sz="2000" dirty="0" smtClean="0"/>
                        <a:t>년 일부에서 있는 변동</a:t>
                      </a:r>
                      <a:r>
                        <a:rPr lang="en-US" altLang="ko-KR" sz="2000" dirty="0" smtClean="0"/>
                        <a:t>(12</a:t>
                      </a:r>
                      <a:r>
                        <a:rPr lang="ko-KR" altLang="ko-KR" sz="2000" dirty="0" smtClean="0"/>
                        <a:t>개월</a:t>
                      </a:r>
                      <a:r>
                        <a:rPr lang="en-US" altLang="ko-KR" sz="2000" dirty="0" smtClean="0"/>
                        <a:t>, 6</a:t>
                      </a:r>
                      <a:r>
                        <a:rPr lang="ko-KR" altLang="ko-KR" sz="2000" dirty="0" smtClean="0"/>
                        <a:t>개월</a:t>
                      </a:r>
                      <a:r>
                        <a:rPr lang="en-US" altLang="ko-KR" sz="2000" dirty="0" smtClean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ko-KR" sz="2000" dirty="0" smtClean="0"/>
                    </a:p>
                    <a:p>
                      <a:pPr marL="268288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b="0" dirty="0" smtClean="0"/>
                        <a:t>(+ </a:t>
                      </a:r>
                      <a:r>
                        <a:rPr lang="ko-KR" altLang="ko-KR" sz="2000" b="0" dirty="0" smtClean="0"/>
                        <a:t>순환변동</a:t>
                      </a:r>
                      <a:r>
                        <a:rPr lang="en-US" altLang="ko-KR" sz="2000" b="0" dirty="0" smtClean="0"/>
                        <a:t>: </a:t>
                      </a:r>
                      <a:r>
                        <a:rPr lang="ko-KR" altLang="ko-KR" sz="2000" b="0" dirty="0" smtClean="0"/>
                        <a:t>체계적</a:t>
                      </a:r>
                      <a:r>
                        <a:rPr lang="en-US" altLang="ko-KR" sz="2000" b="0" dirty="0" smtClean="0"/>
                        <a:t>, 2-3</a:t>
                      </a:r>
                      <a:r>
                        <a:rPr lang="ko-KR" altLang="ko-KR" sz="2000" b="0" dirty="0" smtClean="0"/>
                        <a:t>년 주기의 추세가 순환하는 변동</a:t>
                      </a:r>
                      <a:r>
                        <a:rPr lang="en-US" altLang="ko-KR" sz="2000" b="0" dirty="0" smtClean="0"/>
                        <a:t>)</a:t>
                      </a:r>
                      <a:endParaRPr lang="ko-KR" altLang="ko-KR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2000" b="1" dirty="0" smtClean="0"/>
                        <a:t>오차변동</a:t>
                      </a:r>
                      <a:r>
                        <a:rPr lang="en-US" altLang="ko-KR" sz="2000" dirty="0" smtClean="0"/>
                        <a:t>: </a:t>
                      </a:r>
                      <a:r>
                        <a:rPr lang="ko-KR" altLang="ko-KR" sz="2000" dirty="0" smtClean="0"/>
                        <a:t>비체계적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ko-KR" sz="2000" dirty="0" smtClean="0"/>
                        <a:t>불규칙한 변동</a:t>
                      </a:r>
                      <a:endParaRPr lang="en-US" altLang="ko-KR" sz="20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ko-KR" sz="2000" dirty="0" smtClean="0"/>
                    </a:p>
                    <a:p>
                      <a:pPr marL="268288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000" b="0" dirty="0" smtClean="0"/>
                        <a:t>(+ </a:t>
                      </a:r>
                      <a:r>
                        <a:rPr lang="ko-KR" altLang="ko-KR" sz="2000" b="0" dirty="0" smtClean="0"/>
                        <a:t>장기변동</a:t>
                      </a:r>
                      <a:r>
                        <a:rPr lang="en-US" altLang="ko-KR" sz="2000" b="0" dirty="0" smtClean="0"/>
                        <a:t>: </a:t>
                      </a:r>
                      <a:r>
                        <a:rPr lang="ko-KR" altLang="ko-KR" sz="2000" b="0" dirty="0" smtClean="0"/>
                        <a:t>비체계적</a:t>
                      </a:r>
                      <a:r>
                        <a:rPr lang="en-US" altLang="ko-KR" sz="2000" b="0" dirty="0" smtClean="0"/>
                        <a:t>, </a:t>
                      </a:r>
                      <a:r>
                        <a:rPr lang="ko-KR" altLang="ko-KR" sz="2000" b="0" dirty="0" smtClean="0"/>
                        <a:t>주기가 </a:t>
                      </a:r>
                      <a:r>
                        <a:rPr lang="en-US" altLang="ko-KR" sz="2000" b="0" dirty="0" smtClean="0"/>
                        <a:t>1</a:t>
                      </a:r>
                      <a:r>
                        <a:rPr lang="ko-KR" altLang="ko-KR" sz="2000" b="0" dirty="0" smtClean="0"/>
                        <a:t>년 이상인 순환하지 않는 변동</a:t>
                      </a:r>
                      <a:r>
                        <a:rPr lang="en-US" altLang="ko-KR" sz="2000" b="0" dirty="0" smtClean="0"/>
                        <a:t>)</a:t>
                      </a:r>
                      <a:endParaRPr lang="ko-KR" altLang="ko-KR" sz="20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9585" y="5620871"/>
            <a:ext cx="7764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위의 </a:t>
            </a:r>
            <a:r>
              <a:rPr lang="ko-KR" altLang="ko-KR" b="1" dirty="0" smtClean="0"/>
              <a:t>변동 </a:t>
            </a:r>
            <a:r>
              <a:rPr lang="ko-KR" altLang="ko-KR" b="1" dirty="0"/>
              <a:t>중 계절변동이 존재할 경우</a:t>
            </a:r>
            <a:r>
              <a:rPr lang="en-US" altLang="ko-KR" b="1" dirty="0"/>
              <a:t>, </a:t>
            </a:r>
            <a:r>
              <a:rPr lang="ko-KR" altLang="ko-KR" b="1" dirty="0">
                <a:solidFill>
                  <a:srgbClr val="FF0000"/>
                </a:solidFill>
              </a:rPr>
              <a:t>계절변동을 제거하면 분석의 예측과 정밀도가 향상됨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ko-KR" b="1" dirty="0">
                <a:solidFill>
                  <a:srgbClr val="FF0000"/>
                </a:solidFill>
              </a:rPr>
              <a:t>결정계수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ko-KR" b="1" dirty="0">
                <a:solidFill>
                  <a:srgbClr val="FF0000"/>
                </a:solidFill>
              </a:rPr>
              <a:t>에 근접</a:t>
            </a:r>
            <a:r>
              <a:rPr lang="en-US" altLang="ko-KR" b="1" dirty="0">
                <a:solidFill>
                  <a:srgbClr val="FF0000"/>
                </a:solidFill>
              </a:rPr>
              <a:t>). </a:t>
            </a:r>
            <a:r>
              <a:rPr lang="ko-KR" altLang="ko-KR" b="1" dirty="0">
                <a:solidFill>
                  <a:srgbClr val="FF0000"/>
                </a:solidFill>
              </a:rPr>
              <a:t>경험적으로 계절변동은 완전히 제거할 수는 없고 일부를 제거하게 </a:t>
            </a:r>
            <a:r>
              <a:rPr lang="ko-KR" altLang="ko-KR" b="1" dirty="0" smtClean="0">
                <a:solidFill>
                  <a:srgbClr val="FF0000"/>
                </a:solidFill>
              </a:rPr>
              <a:t>됨</a:t>
            </a:r>
            <a:endParaRPr lang="ko-KR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89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04. </a:t>
            </a:r>
            <a:r>
              <a:rPr lang="ko-KR" altLang="en-US" sz="2800" dirty="0" smtClean="0"/>
              <a:t>계절변동까지 고려하여 데이터 분석하기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7" y="1290917"/>
            <a:ext cx="8283388" cy="55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04. </a:t>
            </a:r>
            <a:r>
              <a:rPr lang="ko-KR" altLang="en-US" sz="2800" dirty="0" smtClean="0"/>
              <a:t>계절변동까지 고려하여 데이터 분석하기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579469"/>
            <a:ext cx="91535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1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04. </a:t>
            </a:r>
            <a:r>
              <a:rPr lang="ko-KR" altLang="en-US" sz="2800" dirty="0" smtClean="0"/>
              <a:t>계절변동까지 고려하여 데이터 분석하기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314450"/>
            <a:ext cx="90678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04. </a:t>
            </a:r>
            <a:r>
              <a:rPr lang="ko-KR" altLang="en-US" sz="2800" dirty="0" smtClean="0"/>
              <a:t>계절변동까지 고려하여 데이터 분석하기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66"/>
            <a:ext cx="9248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49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Step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05.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이동평균법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ko-KR" altLang="en-US" sz="2000" dirty="0" smtClean="0"/>
              <a:t>과거 수치의 평균에서 미래의 수치를 예측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보수적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2000" dirty="0" smtClean="0"/>
              <a:t>일반적으로 분기의 예측을 구함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매출의 변동이 뒤늦게 나타나는 경향이 있음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예측의 기초가 되는 것은 과거 </a:t>
            </a:r>
            <a:r>
              <a:rPr lang="en-US" altLang="ko-KR" sz="2000" dirty="0" smtClean="0"/>
              <a:t>3~5</a:t>
            </a:r>
            <a:r>
              <a:rPr lang="ko-KR" altLang="en-US" sz="2000" dirty="0" smtClean="0"/>
              <a:t>분기 정도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매출 성장기의 예측에는 적당하지 않음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88628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7" y="1690689"/>
            <a:ext cx="8813186" cy="451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57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" y="1690689"/>
            <a:ext cx="9124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1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357312"/>
            <a:ext cx="91059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8575" y="1690689"/>
            <a:ext cx="91154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7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0046" y="1532685"/>
            <a:ext cx="90773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2" y="1595117"/>
            <a:ext cx="4087236" cy="253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95118"/>
            <a:ext cx="4047565" cy="253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49" y="4166611"/>
            <a:ext cx="3992797" cy="2524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16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5708" y="1770247"/>
            <a:ext cx="91535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6046" y="1769660"/>
            <a:ext cx="90868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4286" y="1769907"/>
            <a:ext cx="9115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03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487021"/>
            <a:ext cx="91154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7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47625" y="1769334"/>
            <a:ext cx="90487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31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52387" y="1290637"/>
            <a:ext cx="90392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7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690689"/>
            <a:ext cx="91154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7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Step </a:t>
            </a:r>
            <a:r>
              <a:rPr lang="en-US" altLang="ko-KR" sz="3200" dirty="0" smtClean="0"/>
              <a:t>05. </a:t>
            </a:r>
            <a:r>
              <a:rPr lang="ko-KR" altLang="en-US" sz="3200" dirty="0" smtClean="0"/>
              <a:t>이동평균법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690689"/>
            <a:ext cx="9058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34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Step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06. </a:t>
            </a:r>
            <a:r>
              <a:rPr lang="ko-KR" altLang="en-US" sz="3200" b="1" dirty="0" err="1" smtClean="0">
                <a:solidFill>
                  <a:srgbClr val="0070C0"/>
                </a:solidFill>
              </a:rPr>
              <a:t>지수평활법으로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 예측하기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ko-KR" dirty="0" smtClean="0">
                <a:ea typeface="맑은 고딕" panose="020B0503020000020004" pitchFamily="50" charset="-127"/>
              </a:rPr>
              <a:t>α</a:t>
            </a:r>
            <a:r>
              <a:rPr lang="en-US" altLang="ko-KR" dirty="0" smtClean="0"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ea typeface="맑은 고딕" panose="020B0503020000020004" pitchFamily="50" charset="-127"/>
              </a:rPr>
              <a:t>값은 지수</a:t>
            </a:r>
            <a:r>
              <a:rPr lang="en-US" altLang="ko-KR" dirty="0" smtClean="0">
                <a:ea typeface="맑은 고딕" panose="020B0503020000020004" pitchFamily="50" charset="-127"/>
              </a:rPr>
              <a:t>. 0&lt;</a:t>
            </a:r>
            <a:r>
              <a:rPr lang="el-GR" altLang="ko-KR" dirty="0"/>
              <a:t> α</a:t>
            </a:r>
            <a:r>
              <a:rPr lang="en-US" altLang="ko-KR" dirty="0"/>
              <a:t> </a:t>
            </a:r>
            <a:r>
              <a:rPr lang="en-US" altLang="ko-KR" dirty="0" smtClean="0"/>
              <a:t>&lt;1</a:t>
            </a:r>
            <a:r>
              <a:rPr lang="ko-KR" altLang="en-US" dirty="0" smtClean="0"/>
              <a:t>의 범위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</a:t>
            </a:r>
            <a:r>
              <a:rPr lang="en-US" altLang="ko-KR" dirty="0" smtClean="0"/>
              <a:t>0.3 </a:t>
            </a:r>
            <a:r>
              <a:rPr lang="ko-KR" altLang="en-US" dirty="0" smtClean="0"/>
              <a:t>전후로 시작하는 것이 일반적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53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19050" y="1651746"/>
            <a:ext cx="9182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5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데이터에서 유출한</a:t>
            </a:r>
            <a:r>
              <a:rPr lang="en-US" altLang="ko-KR" sz="2400" dirty="0"/>
              <a:t> </a:t>
            </a:r>
            <a:r>
              <a:rPr lang="ko-KR" altLang="ko-KR" sz="2400" dirty="0" smtClean="0"/>
              <a:t>계절변동을 </a:t>
            </a:r>
            <a:r>
              <a:rPr lang="ko-KR" altLang="ko-KR" sz="2400" dirty="0"/>
              <a:t>제거한 후 분석하는 것은</a:t>
            </a:r>
          </a:p>
          <a:p>
            <a:pPr lvl="1"/>
            <a:endParaRPr lang="en-US" altLang="ko-KR" sz="2000" dirty="0" smtClean="0"/>
          </a:p>
          <a:p>
            <a:pPr lvl="1"/>
            <a:r>
              <a:rPr lang="ko-KR" altLang="ko-KR" sz="2000" dirty="0" smtClean="0"/>
              <a:t>계절변동을 </a:t>
            </a:r>
            <a:r>
              <a:rPr lang="ko-KR" altLang="ko-KR" sz="2000" dirty="0"/>
              <a:t>제외한 결과가 데이터의 변화를 읽기 쉬움</a:t>
            </a:r>
          </a:p>
          <a:p>
            <a:pPr lvl="1"/>
            <a:r>
              <a:rPr lang="ko-KR" altLang="ko-KR" sz="2000" dirty="0" smtClean="0"/>
              <a:t>일반적으로 </a:t>
            </a:r>
            <a:r>
              <a:rPr lang="ko-KR" altLang="ko-KR" sz="2000" dirty="0"/>
              <a:t>계절변동을 제외한 결과가 데이터 분석의 정밀도가 높음</a:t>
            </a:r>
          </a:p>
          <a:p>
            <a:pPr lvl="1"/>
            <a:r>
              <a:rPr lang="ko-KR" altLang="ko-KR" sz="2000" dirty="0" smtClean="0"/>
              <a:t>계절변동을 </a:t>
            </a:r>
            <a:r>
              <a:rPr lang="ko-KR" altLang="ko-KR" sz="2000" dirty="0"/>
              <a:t>분리하면 계절변동이 반영된 예측이 </a:t>
            </a:r>
            <a:r>
              <a:rPr lang="ko-KR" altLang="ko-KR" sz="2000" dirty="0" smtClean="0"/>
              <a:t>가능</a:t>
            </a:r>
            <a:endParaRPr lang="en-US" altLang="ko-KR" sz="2000" dirty="0" smtClean="0"/>
          </a:p>
          <a:p>
            <a:pPr lvl="1"/>
            <a:endParaRPr lang="ko-KR" altLang="ko-KR" sz="2000" dirty="0"/>
          </a:p>
          <a:p>
            <a:pPr marL="0" indent="0" algn="r">
              <a:buNone/>
            </a:pPr>
            <a:r>
              <a:rPr lang="ko-KR" altLang="ko-KR" sz="2400" dirty="0"/>
              <a:t>하다는 장점이 있음</a:t>
            </a:r>
          </a:p>
          <a:p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29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4763" y="1690689"/>
            <a:ext cx="91535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8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53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6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63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05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6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15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7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0" y="1690689"/>
            <a:ext cx="9115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21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42862" y="1690689"/>
            <a:ext cx="90582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83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690689"/>
            <a:ext cx="9077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9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0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solidFill>
                  <a:prstClr val="black"/>
                </a:solidFill>
              </a:rPr>
              <a:t>Step </a:t>
            </a:r>
            <a:r>
              <a:rPr lang="en-US" altLang="ko-KR" sz="3200" dirty="0" smtClean="0">
                <a:solidFill>
                  <a:prstClr val="black"/>
                </a:solidFill>
              </a:rPr>
              <a:t>06. </a:t>
            </a:r>
            <a:r>
              <a:rPr lang="ko-KR" altLang="en-US" sz="3200" dirty="0" err="1" smtClean="0">
                <a:solidFill>
                  <a:prstClr val="black"/>
                </a:solidFill>
              </a:rPr>
              <a:t>지수평활법으로</a:t>
            </a:r>
            <a:r>
              <a:rPr lang="ko-KR" altLang="en-US" sz="3200" dirty="0" smtClean="0">
                <a:solidFill>
                  <a:prstClr val="black"/>
                </a:solidFill>
              </a:rPr>
              <a:t> 예측하기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690689"/>
            <a:ext cx="9115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sz="2400" b="1" dirty="0" err="1" smtClean="0"/>
              <a:t>시계열</a:t>
            </a:r>
            <a:r>
              <a:rPr lang="ko-KR" altLang="ko-KR" sz="2400" b="1" dirty="0" smtClean="0"/>
              <a:t> </a:t>
            </a:r>
            <a:r>
              <a:rPr lang="ko-KR" altLang="ko-KR" sz="2400" b="1" dirty="0"/>
              <a:t>차트와 계절변동</a:t>
            </a:r>
          </a:p>
          <a:p>
            <a:pPr lvl="1"/>
            <a:endParaRPr lang="en-US" altLang="ko-KR" sz="2000" dirty="0" smtClean="0"/>
          </a:p>
          <a:p>
            <a:pPr lvl="1"/>
            <a:r>
              <a:rPr lang="ko-KR" altLang="ko-KR" sz="2000" dirty="0" smtClean="0"/>
              <a:t>계절변동비</a:t>
            </a:r>
            <a:r>
              <a:rPr lang="en-US" altLang="ko-KR" sz="2000" dirty="0"/>
              <a:t>(</a:t>
            </a:r>
            <a:r>
              <a:rPr lang="ko-KR" altLang="ko-KR" sz="2000" dirty="0"/>
              <a:t>계절지수</a:t>
            </a:r>
            <a:r>
              <a:rPr lang="en-US" altLang="ko-KR" sz="2000" dirty="0"/>
              <a:t>)</a:t>
            </a:r>
            <a:r>
              <a:rPr lang="ko-KR" altLang="ko-KR" sz="2000" dirty="0"/>
              <a:t>를 이용하면 목표 상태</a:t>
            </a:r>
            <a:r>
              <a:rPr lang="en-US" altLang="ko-KR" sz="2000" dirty="0"/>
              <a:t>(</a:t>
            </a:r>
            <a:r>
              <a:rPr lang="ko-KR" altLang="ko-KR" sz="2000" dirty="0"/>
              <a:t>예로</a:t>
            </a:r>
            <a:r>
              <a:rPr lang="en-US" altLang="ko-KR" sz="2000" dirty="0"/>
              <a:t>, </a:t>
            </a:r>
            <a:r>
              <a:rPr lang="ko-KR" altLang="ko-KR" sz="2000" dirty="0"/>
              <a:t>매출이나 판매건수</a:t>
            </a:r>
            <a:r>
              <a:rPr lang="en-US" altLang="ko-KR" sz="2000" dirty="0"/>
              <a:t>)</a:t>
            </a:r>
            <a:r>
              <a:rPr lang="ko-KR" altLang="ko-KR" sz="2000" dirty="0"/>
              <a:t>를 설정하는 것</a:t>
            </a:r>
            <a:r>
              <a:rPr lang="en-US" altLang="ko-KR" sz="2000" dirty="0"/>
              <a:t>, </a:t>
            </a:r>
            <a:r>
              <a:rPr lang="ko-KR" altLang="ko-KR" sz="2000" dirty="0" err="1"/>
              <a:t>리스크</a:t>
            </a:r>
            <a:r>
              <a:rPr lang="ko-KR" altLang="ko-KR" sz="2000" dirty="0"/>
              <a:t> 방지 등에 </a:t>
            </a:r>
            <a:r>
              <a:rPr lang="ko-KR" altLang="ko-KR" sz="2000" dirty="0" smtClean="0"/>
              <a:t>유리함</a:t>
            </a:r>
            <a:endParaRPr lang="en-US" altLang="ko-KR" sz="2000" dirty="0" smtClean="0"/>
          </a:p>
          <a:p>
            <a:pPr lvl="1"/>
            <a:endParaRPr lang="ko-KR" altLang="ko-KR" sz="2000" dirty="0"/>
          </a:p>
          <a:p>
            <a:pPr lvl="1"/>
            <a:r>
              <a:rPr lang="ko-KR" altLang="ko-KR" sz="2000" dirty="0" smtClean="0"/>
              <a:t>분석 </a:t>
            </a:r>
            <a:r>
              <a:rPr lang="ko-KR" altLang="ko-KR" sz="2000" dirty="0"/>
              <a:t>방법</a:t>
            </a:r>
            <a:r>
              <a:rPr lang="en-US" altLang="ko-KR" sz="2000" dirty="0"/>
              <a:t>: </a:t>
            </a:r>
            <a:r>
              <a:rPr lang="ko-KR" altLang="ko-KR" sz="2000" dirty="0"/>
              <a:t>과거의 데이터에서 계절변동비를 구하고</a:t>
            </a:r>
            <a:r>
              <a:rPr lang="en-US" altLang="ko-KR" sz="2000" dirty="0"/>
              <a:t>, </a:t>
            </a:r>
            <a:r>
              <a:rPr lang="ko-KR" altLang="ko-KR" sz="2000" dirty="0"/>
              <a:t>계절변동을 제외한 결과를 이용하여 전체적인 독립변수의 흐름을 </a:t>
            </a:r>
            <a:r>
              <a:rPr lang="ko-KR" altLang="ko-KR" sz="2000" dirty="0" smtClean="0"/>
              <a:t>분석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ko-KR" sz="2000" dirty="0" smtClean="0"/>
              <a:t>계절변동 </a:t>
            </a:r>
            <a:r>
              <a:rPr lang="ko-KR" altLang="ko-KR" sz="2000" dirty="0"/>
              <a:t>분석은 최소 </a:t>
            </a:r>
            <a:r>
              <a:rPr lang="en-US" altLang="ko-KR" sz="2000" dirty="0"/>
              <a:t>3</a:t>
            </a:r>
            <a:r>
              <a:rPr lang="ko-KR" altLang="ko-KR" sz="2000" dirty="0"/>
              <a:t>년 기간의 데이터가 </a:t>
            </a:r>
            <a:r>
              <a:rPr lang="ko-KR" altLang="ko-KR" sz="2000" dirty="0" smtClean="0"/>
              <a:t>필요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000" dirty="0" smtClean="0"/>
              <a:t>3</a:t>
            </a:r>
            <a:r>
              <a:rPr lang="ko-KR" altLang="ko-KR" sz="2000" dirty="0" smtClean="0"/>
              <a:t>년</a:t>
            </a:r>
            <a:r>
              <a:rPr lang="ko-KR" altLang="en-US" sz="2000" dirty="0" smtClean="0"/>
              <a:t>간 차트와 월별 </a:t>
            </a:r>
            <a:r>
              <a:rPr lang="ko-KR" altLang="ko-KR" sz="2000" dirty="0" smtClean="0"/>
              <a:t>비교 차트 </a:t>
            </a:r>
            <a:r>
              <a:rPr lang="ko-KR" altLang="ko-KR" sz="2000" dirty="0"/>
              <a:t>작성</a:t>
            </a:r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29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회귀분석 시작 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인과 관계와 상관 관계 체크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단순 </a:t>
            </a:r>
            <a:r>
              <a:rPr lang="ko-KR" altLang="en-US" dirty="0" err="1" smtClean="0"/>
              <a:t>회귀분석식을</a:t>
            </a:r>
            <a:r>
              <a:rPr lang="ko-KR" altLang="en-US" dirty="0" smtClean="0"/>
              <a:t> 구한 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정밀도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독립변수</a:t>
            </a:r>
            <a:r>
              <a:rPr lang="en-US" altLang="ko-KR" dirty="0" smtClean="0"/>
              <a:t>(x)</a:t>
            </a:r>
            <a:r>
              <a:rPr lang="ko-KR" altLang="en-US" dirty="0" smtClean="0"/>
              <a:t>에 값을 대입하여 종속변수</a:t>
            </a:r>
            <a:r>
              <a:rPr lang="en-US" altLang="ko-KR" dirty="0" smtClean="0"/>
              <a:t>(y)</a:t>
            </a:r>
            <a:r>
              <a:rPr lang="ko-KR" altLang="en-US" dirty="0" smtClean="0"/>
              <a:t>를 예측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rgbClr val="0070C0"/>
                </a:solidFill>
              </a:rPr>
              <a:t>Step </a:t>
            </a:r>
            <a:r>
              <a:rPr lang="en-US" altLang="ko-KR" sz="3200" b="1" dirty="0" smtClean="0">
                <a:solidFill>
                  <a:srgbClr val="0070C0"/>
                </a:solidFill>
              </a:rPr>
              <a:t>07. 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최고 기온에 따른 </a:t>
            </a:r>
            <a:r>
              <a:rPr lang="ko-KR" altLang="en-US" sz="3200" b="1" dirty="0" err="1" smtClean="0">
                <a:solidFill>
                  <a:srgbClr val="0070C0"/>
                </a:solidFill>
              </a:rPr>
              <a:t>아이스아메리카노</a:t>
            </a:r>
            <a:r>
              <a:rPr lang="ko-KR" altLang="en-US" sz="3200" b="1" dirty="0" smtClean="0">
                <a:solidFill>
                  <a:srgbClr val="0070C0"/>
                </a:solidFill>
              </a:rPr>
              <a:t> 판매량 예측하기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79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0" y="1770115"/>
            <a:ext cx="9144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36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1690689"/>
            <a:ext cx="91725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05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28575" y="1690689"/>
            <a:ext cx="92011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92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34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2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4287" y="1690689"/>
            <a:ext cx="91154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8100" y="1690689"/>
            <a:ext cx="9067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61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47625" y="1828520"/>
            <a:ext cx="90487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6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6675" y="1690689"/>
            <a:ext cx="90773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6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0" y="1690689"/>
            <a:ext cx="91249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3</a:t>
            </a:r>
            <a:r>
              <a:rPr lang="ko-KR" altLang="en-US" sz="2000" dirty="0" smtClean="0"/>
              <a:t>년간 차트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열 제목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연도와 월 모두가 보이도록 표시</a:t>
            </a:r>
            <a:endParaRPr lang="ko-KR" altLang="en-US" sz="20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16" y="2429155"/>
            <a:ext cx="8395367" cy="3366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702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9"/>
            <a:ext cx="9067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7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07. </a:t>
            </a:r>
            <a:r>
              <a:rPr lang="ko-KR" altLang="en-US" sz="2800" dirty="0"/>
              <a:t>최고 기온에 따른 </a:t>
            </a:r>
            <a:r>
              <a:rPr lang="ko-KR" altLang="en-US" sz="2800" dirty="0" err="1"/>
              <a:t>아이스아메리카노</a:t>
            </a:r>
            <a:r>
              <a:rPr lang="ko-KR" altLang="en-US" sz="2800" dirty="0"/>
              <a:t> 판매량 예측하기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807"/>
            <a:ext cx="9115425" cy="53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7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Step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08.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분석도구 이용하여 단순회귀분석 구하기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1690689"/>
            <a:ext cx="9163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09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08. </a:t>
            </a:r>
            <a:r>
              <a:rPr lang="ko-KR" altLang="en-US" sz="2800" dirty="0"/>
              <a:t>분석도구 이용하여 단순회귀분석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2" y="1543890"/>
            <a:ext cx="8104935" cy="53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7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08. </a:t>
            </a:r>
            <a:r>
              <a:rPr lang="ko-KR" altLang="en-US" sz="2800" dirty="0"/>
              <a:t>분석도구 이용하여 단순회귀분석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4" y="1690689"/>
            <a:ext cx="9042236" cy="41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38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08. </a:t>
            </a:r>
            <a:r>
              <a:rPr lang="ko-KR" altLang="en-US" sz="2800" dirty="0"/>
              <a:t>분석도구 이용하여 단순회귀분석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690689"/>
            <a:ext cx="9086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6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Step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09. 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기온이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31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일 때 </a:t>
            </a:r>
            <a:r>
              <a:rPr lang="ko-KR" altLang="en-US" sz="2400" b="1" dirty="0" err="1" smtClean="0">
                <a:solidFill>
                  <a:srgbClr val="0070C0"/>
                </a:solidFill>
              </a:rPr>
              <a:t>아이스아메리카노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판매량 예측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추세선의 수식으로 구한 식 이용하기</a:t>
            </a:r>
            <a:endParaRPr lang="en-US" altLang="ko-KR" sz="1800" dirty="0" smtClean="0"/>
          </a:p>
          <a:p>
            <a:r>
              <a:rPr lang="ko-KR" altLang="en-US" sz="1800" dirty="0" smtClean="0"/>
              <a:t>분석 도구의 출력 결과 참조하기</a:t>
            </a:r>
            <a:endParaRPr lang="en-US" altLang="ko-KR" sz="1800" dirty="0" smtClean="0"/>
          </a:p>
          <a:p>
            <a:r>
              <a:rPr lang="en-US" altLang="ko-KR" sz="1800" dirty="0" smtClean="0"/>
              <a:t>FORECAST </a:t>
            </a:r>
            <a:r>
              <a:rPr lang="ko-KR" altLang="en-US" sz="1800" dirty="0" smtClean="0"/>
              <a:t>함수로 구하기</a:t>
            </a: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449095" y="2854710"/>
            <a:ext cx="8435086" cy="39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49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Step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10.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다중회귀분석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429"/>
            <a:ext cx="9210675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78071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엑셀에서 독립 변수는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개로 제한되어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92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8575" y="1769664"/>
            <a:ext cx="9086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3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33338" y="1776412"/>
            <a:ext cx="9210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8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월별 비교 차트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상품명과 연도를 조합하여 계열 작성</a:t>
            </a:r>
            <a:endParaRPr lang="ko-KR" altLang="en-US" sz="20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1" y="2387133"/>
            <a:ext cx="8358697" cy="2763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516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4763" y="1770237"/>
            <a:ext cx="91535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884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690689"/>
            <a:ext cx="91630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563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690689"/>
            <a:ext cx="91249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1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37952" y="1770227"/>
            <a:ext cx="91535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65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690689"/>
            <a:ext cx="91344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Step </a:t>
            </a:r>
            <a:r>
              <a:rPr lang="en-US" altLang="ko-KR" sz="2800" dirty="0" smtClean="0"/>
              <a:t>10. </a:t>
            </a:r>
            <a:r>
              <a:rPr lang="ko-KR" altLang="en-US" sz="2800" dirty="0" smtClean="0"/>
              <a:t>다중회귀분석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154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926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</a:rPr>
              <a:t>Step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11.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매출에 효과를 주는 요인 찾기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20183" y="1690689"/>
            <a:ext cx="9172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20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01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해 찾기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김현서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37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Step 01. </a:t>
            </a:r>
            <a:r>
              <a:rPr lang="ko-KR" altLang="en-US" dirty="0" smtClean="0"/>
              <a:t>해 찾기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조건을 만족하는 최대값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최소값을 구하는 것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20657"/>
              </p:ext>
            </p:extLst>
          </p:nvPr>
        </p:nvGraphicFramePr>
        <p:xfrm>
          <a:off x="1524000" y="2634129"/>
          <a:ext cx="609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목표값</a:t>
                      </a:r>
                      <a:r>
                        <a:rPr lang="ko-KR" altLang="en-US" dirty="0" smtClean="0"/>
                        <a:t> 찾기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해 찾기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수식에 대입하는 변수가 하나일 때 </a:t>
                      </a:r>
                      <a:r>
                        <a:rPr lang="ko-KR" altLang="en-US" dirty="0" err="1" smtClean="0"/>
                        <a:t>변수값</a:t>
                      </a:r>
                      <a:r>
                        <a:rPr lang="ko-KR" altLang="en-US" dirty="0" smtClean="0"/>
                        <a:t> 변경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수식에 대입하는 변수가 여러 개인 경우 사용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374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</a:rPr>
              <a:t>step 03.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이익이 최대가 되는 생산 수량 구하기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-28575" y="1524560"/>
            <a:ext cx="91725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13810"/>
          </a:xfrm>
        </p:spPr>
        <p:txBody>
          <a:bodyPr>
            <a:normAutofit/>
          </a:bodyPr>
          <a:lstStyle/>
          <a:p>
            <a:r>
              <a:rPr lang="ko-KR" altLang="ko-KR" sz="2400" b="1" dirty="0" err="1" smtClean="0"/>
              <a:t>시계열</a:t>
            </a:r>
            <a:r>
              <a:rPr lang="ko-KR" altLang="ko-KR" sz="2400" b="1" dirty="0" smtClean="0"/>
              <a:t> </a:t>
            </a:r>
            <a:r>
              <a:rPr lang="ko-KR" altLang="ko-KR" sz="2400" b="1" dirty="0"/>
              <a:t>분석 기법</a:t>
            </a:r>
          </a:p>
          <a:p>
            <a:pPr lvl="1"/>
            <a:endParaRPr lang="en-US" altLang="ko-KR" sz="800" dirty="0" smtClean="0"/>
          </a:p>
          <a:p>
            <a:pPr lvl="1">
              <a:lnSpc>
                <a:spcPct val="100000"/>
              </a:lnSpc>
            </a:pPr>
            <a:r>
              <a:rPr lang="ko-KR" altLang="ko-KR" sz="2000" b="1" dirty="0" smtClean="0"/>
              <a:t>이동평균법</a:t>
            </a:r>
            <a:r>
              <a:rPr lang="en-US" altLang="ko-KR" sz="2000" dirty="0"/>
              <a:t>: n </a:t>
            </a:r>
            <a:r>
              <a:rPr lang="ko-KR" altLang="ko-KR" sz="2000" dirty="0"/>
              <a:t>개의 데이터의 평균값을 연속적으로 구해서 변화 추세를 예측</a:t>
            </a:r>
            <a:r>
              <a:rPr lang="en-US" altLang="ko-KR" sz="2000" dirty="0"/>
              <a:t>. </a:t>
            </a:r>
            <a:r>
              <a:rPr lang="ko-KR" altLang="ko-KR" sz="2000" dirty="0"/>
              <a:t>간단하지만 특성상 처음의 일부 기간에 대한 </a:t>
            </a:r>
            <a:r>
              <a:rPr lang="ko-KR" altLang="ko-KR" sz="2000" dirty="0" err="1"/>
              <a:t>예측값을</a:t>
            </a:r>
            <a:r>
              <a:rPr lang="ko-KR" altLang="ko-KR" sz="2000" dirty="0"/>
              <a:t> 구할 수 없고</a:t>
            </a:r>
            <a:r>
              <a:rPr lang="en-US" altLang="ko-KR" sz="2000" dirty="0"/>
              <a:t>, </a:t>
            </a:r>
            <a:r>
              <a:rPr lang="ko-KR" altLang="ko-KR" sz="2000" dirty="0"/>
              <a:t>불규칙적으로 나타나는 변동이 있는 경우 정확성이 </a:t>
            </a:r>
            <a:r>
              <a:rPr lang="ko-KR" altLang="ko-KR" sz="2000" dirty="0" smtClean="0"/>
              <a:t>떨어짐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ko-KR" altLang="ko-KR" sz="900" dirty="0"/>
          </a:p>
          <a:p>
            <a:pPr lvl="1">
              <a:lnSpc>
                <a:spcPct val="100000"/>
              </a:lnSpc>
            </a:pPr>
            <a:r>
              <a:rPr lang="ko-KR" altLang="ko-KR" sz="2000" b="1" dirty="0" err="1" smtClean="0"/>
              <a:t>지수평활법</a:t>
            </a:r>
            <a:r>
              <a:rPr lang="en-US" altLang="ko-KR" sz="2000" dirty="0"/>
              <a:t>: </a:t>
            </a:r>
            <a:r>
              <a:rPr lang="ko-KR" altLang="ko-KR" sz="2000" dirty="0"/>
              <a:t>이동평균법처럼 </a:t>
            </a:r>
            <a:r>
              <a:rPr lang="en-US" altLang="ko-KR" sz="2000" dirty="0"/>
              <a:t>n </a:t>
            </a:r>
            <a:r>
              <a:rPr lang="ko-KR" altLang="ko-KR" sz="2000" dirty="0"/>
              <a:t>개의 데이터의 평균값을 연속적으로 구하는데 최근 자료에 더 큰 가중치를 주어서 이동평균을 구하는 방법</a:t>
            </a:r>
            <a:r>
              <a:rPr lang="en-US" altLang="ko-KR" sz="2000" dirty="0"/>
              <a:t>. </a:t>
            </a:r>
            <a:r>
              <a:rPr lang="ko-KR" altLang="ko-KR" sz="2000" dirty="0"/>
              <a:t>과거 데이터보다 최근 데이터의 영향을 많이 받을 때 사용</a:t>
            </a:r>
            <a:r>
              <a:rPr lang="en-US" altLang="ko-KR" sz="2000" dirty="0"/>
              <a:t>. </a:t>
            </a:r>
            <a:r>
              <a:rPr lang="ko-KR" altLang="ko-KR" sz="2000" dirty="0"/>
              <a:t>장기추세나 계절변동을 제거 안 한 자료인 경우 </a:t>
            </a:r>
            <a:r>
              <a:rPr lang="ko-KR" altLang="ko-KR" sz="2000" dirty="0" smtClean="0"/>
              <a:t>부적합</a:t>
            </a:r>
            <a:endParaRPr lang="en-US" altLang="ko-KR" sz="2000" dirty="0" smtClean="0"/>
          </a:p>
          <a:p>
            <a:pPr lvl="1">
              <a:lnSpc>
                <a:spcPct val="100000"/>
              </a:lnSpc>
            </a:pPr>
            <a:endParaRPr lang="ko-KR" altLang="ko-KR" sz="900" dirty="0"/>
          </a:p>
          <a:p>
            <a:pPr lvl="1">
              <a:lnSpc>
                <a:spcPct val="100000"/>
              </a:lnSpc>
            </a:pPr>
            <a:r>
              <a:rPr lang="ko-KR" altLang="en-US" sz="2000" b="1" dirty="0" smtClean="0"/>
              <a:t>단순회귀분석</a:t>
            </a:r>
            <a:r>
              <a:rPr lang="en-US" altLang="ko-KR" sz="2000" dirty="0" smtClean="0"/>
              <a:t>: 1</a:t>
            </a:r>
            <a:r>
              <a:rPr lang="ko-KR" altLang="en-US" sz="2000" dirty="0" smtClean="0"/>
              <a:t>개의 독립변수로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개의 종속변수를 예측하는 것으로 두 개의 변수 사이의 관계성을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차 방정식의 형태로 도출</a:t>
            </a:r>
            <a:endParaRPr lang="ko-KR" altLang="en-US" sz="28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01. </a:t>
            </a:r>
            <a:r>
              <a:rPr lang="ko-KR" altLang="ko-KR" dirty="0" err="1"/>
              <a:t>트렌드</a:t>
            </a:r>
            <a:r>
              <a:rPr lang="ko-KR" altLang="ko-KR" dirty="0"/>
              <a:t> 분석 </a:t>
            </a:r>
            <a:r>
              <a:rPr lang="ko-KR" altLang="ko-KR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3663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581430"/>
            <a:ext cx="90201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10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690689"/>
            <a:ext cx="9096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2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9"/>
            <a:ext cx="90678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7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9"/>
            <a:ext cx="9105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00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9"/>
            <a:ext cx="9105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93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85725" y="1690689"/>
            <a:ext cx="90582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49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63050" cy="394335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0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step 03. </a:t>
            </a:r>
            <a:r>
              <a:rPr lang="ko-KR" altLang="en-US" sz="2800" dirty="0"/>
              <a:t>이익이 최대가 되는 생산 수량 구하기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2" y="1690689"/>
            <a:ext cx="9163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49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54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</TotalTime>
  <Words>1080</Words>
  <Application>Microsoft Office PowerPoint</Application>
  <PresentationFormat>화면 슬라이드 쇼(4:3)</PresentationFormat>
  <Paragraphs>173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3" baseType="lpstr">
      <vt:lpstr>맑은 고딕</vt:lpstr>
      <vt:lpstr>Arial</vt:lpstr>
      <vt:lpstr>Calibri</vt:lpstr>
      <vt:lpstr>Calibri Light</vt:lpstr>
      <vt:lpstr>Office 테마</vt:lpstr>
      <vt:lpstr>Chapter 03 트렌드 분석하기</vt:lpstr>
      <vt:lpstr>소개</vt:lpstr>
      <vt:lpstr>Step 01. 트렌드 분석 기능</vt:lpstr>
      <vt:lpstr>Step 01. 트렌드 분석 기능</vt:lpstr>
      <vt:lpstr>Step 01. 트렌드 분석 기능</vt:lpstr>
      <vt:lpstr>Step 01. 트렌드 분석 기능</vt:lpstr>
      <vt:lpstr>Step 01. 트렌드 분석 기능</vt:lpstr>
      <vt:lpstr>Step 01. 트렌드 분석 기능</vt:lpstr>
      <vt:lpstr>Step 01. 트렌드 분석 기능</vt:lpstr>
      <vt:lpstr>Step 01. 트렌드 분석 기능</vt:lpstr>
      <vt:lpstr>Step 02. 월별 매출을 피벗 차트로 작성하기</vt:lpstr>
      <vt:lpstr>Step 02. 월별 매출을 피벗 차트로 작성하기</vt:lpstr>
      <vt:lpstr>Step 02. 월별 매출을 피벗 차트로 작성하기</vt:lpstr>
      <vt:lpstr>Step 02. 월별 매출을 피벗 차트로 작성하기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03. 계절변동비 구하기</vt:lpstr>
      <vt:lpstr>Step 04. 계절변동까지 고려하여 데이터 분석하기</vt:lpstr>
      <vt:lpstr>Step 04. 계절변동까지 고려하여 데이터 분석하기</vt:lpstr>
      <vt:lpstr>Step 04. 계절변동까지 고려하여 데이터 분석하기</vt:lpstr>
      <vt:lpstr>Step 04. 계절변동까지 고려하여 데이터 분석하기</vt:lpstr>
      <vt:lpstr>Step 04. 계절변동까지 고려하여 데이터 분석하기</vt:lpstr>
      <vt:lpstr>Step 04. 계절변동까지 고려하여 데이터 분석하기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05. 이동평균법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06. 지수평활법으로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07. 최고 기온에 따른 아이스아메리카노 판매량 예측하기</vt:lpstr>
      <vt:lpstr>Step 08. 분석도구 이용하여 단순회귀분석 구하기</vt:lpstr>
      <vt:lpstr>Step 08. 분석도구 이용하여 단순회귀분석 구하기</vt:lpstr>
      <vt:lpstr>Step 08. 분석도구 이용하여 단순회귀분석 구하기</vt:lpstr>
      <vt:lpstr>Step 08. 분석도구 이용하여 단순회귀분석 구하기</vt:lpstr>
      <vt:lpstr>Step 09. 기온이 31일 때 아이스아메리카노 판매량 예측</vt:lpstr>
      <vt:lpstr>Step 10. 다중회귀분석</vt:lpstr>
      <vt:lpstr>Step 10. 다중회귀분석</vt:lpstr>
      <vt:lpstr>Step 10. 다중회귀분석</vt:lpstr>
      <vt:lpstr>Step 10. 다중회귀분석</vt:lpstr>
      <vt:lpstr>Step 10. 다중회귀분석</vt:lpstr>
      <vt:lpstr>Step 10. 다중회귀분석</vt:lpstr>
      <vt:lpstr>Step 10. 다중회귀분석</vt:lpstr>
      <vt:lpstr>Step 10. 다중회귀분석</vt:lpstr>
      <vt:lpstr>Step 10. 다중회귀분석</vt:lpstr>
      <vt:lpstr>Step 11. 매출에 효과를 주는 요인 찾기</vt:lpstr>
      <vt:lpstr>Chapter 01 해 찾기</vt:lpstr>
      <vt:lpstr>Step 01. 해 찾기 기능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step 03. 이익이 최대가 되는 생산 수량 구하기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 트렌드 분석하기</dc:title>
  <dc:creator>Hyunseo Kim</dc:creator>
  <cp:lastModifiedBy>Hyunseo Kim</cp:lastModifiedBy>
  <cp:revision>20</cp:revision>
  <dcterms:created xsi:type="dcterms:W3CDTF">2016-01-11T20:03:15Z</dcterms:created>
  <dcterms:modified xsi:type="dcterms:W3CDTF">2016-01-12T08:24:23Z</dcterms:modified>
</cp:coreProperties>
</file>